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handoutMasterIdLst>
    <p:handoutMasterId r:id="rId18"/>
  </p:handoutMasterIdLst>
  <p:sldIdLst>
    <p:sldId id="305" r:id="rId2"/>
    <p:sldId id="257" r:id="rId3"/>
    <p:sldId id="286" r:id="rId4"/>
    <p:sldId id="287" r:id="rId5"/>
    <p:sldId id="306" r:id="rId6"/>
    <p:sldId id="285" r:id="rId7"/>
    <p:sldId id="288" r:id="rId8"/>
    <p:sldId id="303" r:id="rId9"/>
    <p:sldId id="298" r:id="rId10"/>
    <p:sldId id="308" r:id="rId11"/>
    <p:sldId id="304" r:id="rId12"/>
    <p:sldId id="309" r:id="rId13"/>
    <p:sldId id="296" r:id="rId14"/>
    <p:sldId id="299" r:id="rId15"/>
    <p:sldId id="297" r:id="rId16"/>
    <p:sldId id="307" r:id="rId17"/>
  </p:sldIdLst>
  <p:sldSz cx="9144000" cy="6858000" type="screen4x3"/>
  <p:notesSz cx="666273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FFCC"/>
    <a:srgbClr val="3366FF"/>
    <a:srgbClr val="00CCFF"/>
    <a:srgbClr val="140700"/>
    <a:srgbClr val="336600"/>
    <a:srgbClr val="80808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8" autoAdjust="0"/>
    <p:restoredTop sz="94660"/>
  </p:normalViewPr>
  <p:slideViewPr>
    <p:cSldViewPr>
      <p:cViewPr>
        <p:scale>
          <a:sx n="75" d="100"/>
          <a:sy n="75" d="100"/>
        </p:scale>
        <p:origin x="-30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AF8B88B-0CE8-421E-8D35-B432155DD1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513B-209C-4DD0-AB50-F8FEF0812F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9AB8-BC6E-47D1-AEE8-1B69BBECCC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D6E6D-792A-4AAF-A6C5-2BDF6BB8F2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BA92-81D0-4B48-8953-388493F806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7C2D-49EA-4EC9-8AC9-9C8AF40E18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7CA3-AF03-406B-995A-DA8BA3EBDA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1BB1-6D8F-4822-A61F-F61124D807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F747-57D9-46C5-A1F4-A76B830255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CD0E7-F3D2-4C7D-B67A-36E19EEDC1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6B53F-80F1-4CD0-BE42-64FAD4D537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D3B6F-3D84-4C34-BF33-5E9664D823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A632006-E4EB-41F6-9043-10B98BEAC6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9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9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version_completa_Log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634413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ChangeArrowheads="1"/>
          </p:cNvSpPr>
          <p:nvPr/>
        </p:nvSpPr>
        <p:spPr bwMode="auto">
          <a:xfrm>
            <a:off x="2124075" y="188913"/>
            <a:ext cx="66754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4000" b="1"/>
              <a:t>INAUGURACIÓN</a:t>
            </a:r>
          </a:p>
          <a:p>
            <a:pPr algn="ctr"/>
            <a:endParaRPr lang="es-ES" b="1"/>
          </a:p>
          <a:p>
            <a:pPr algn="ctr"/>
            <a:r>
              <a:rPr lang="es-ES" sz="2400" b="1"/>
              <a:t>MESA REDONDA EMPLEO EN SIERO </a:t>
            </a:r>
          </a:p>
          <a:p>
            <a:pPr algn="ctr"/>
            <a:endParaRPr lang="es-ES"/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3362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844675"/>
            <a:ext cx="32400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365625"/>
            <a:ext cx="35274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version_completa_Logo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42875"/>
            <a:ext cx="2024062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version_completa_Logo300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2024062" cy="1382713"/>
          </a:xfrm>
        </p:spPr>
      </p:pic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2339975" y="260350"/>
            <a:ext cx="66754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4000" b="1"/>
              <a:t>CARLOS JEAN</a:t>
            </a:r>
          </a:p>
          <a:p>
            <a:pPr algn="ctr"/>
            <a:endParaRPr lang="es-ES" b="1"/>
          </a:p>
          <a:p>
            <a:pPr algn="ctr"/>
            <a:r>
              <a:rPr lang="es-ES" sz="2400" b="1"/>
              <a:t>EN LA XVI ESCUELA DE VERANO DE SIERO </a:t>
            </a:r>
          </a:p>
          <a:p>
            <a:pPr algn="ctr"/>
            <a:endParaRPr lang="es-ES"/>
          </a:p>
        </p:txBody>
      </p:sp>
      <p:pic>
        <p:nvPicPr>
          <p:cNvPr id="25603" name="Picture 7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5805488"/>
            <a:ext cx="16573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773238"/>
            <a:ext cx="73437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ChangeArrowheads="1"/>
          </p:cNvSpPr>
          <p:nvPr/>
        </p:nvSpPr>
        <p:spPr bwMode="auto">
          <a:xfrm>
            <a:off x="2195513" y="104775"/>
            <a:ext cx="6675437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3500" b="1"/>
              <a:t>FORO RRHH ESPAÑA VERDE</a:t>
            </a:r>
          </a:p>
          <a:p>
            <a:pPr algn="ctr"/>
            <a:endParaRPr lang="es-ES" sz="1400" b="1"/>
          </a:p>
          <a:p>
            <a:pPr algn="ctr"/>
            <a:r>
              <a:rPr lang="es-ES" sz="2400" b="1"/>
              <a:t>CHANGEMAKERS: EL CAMBIO DENTRO</a:t>
            </a:r>
          </a:p>
          <a:p>
            <a:pPr algn="ctr"/>
            <a:endParaRPr lang="es-ES" sz="1400" b="1"/>
          </a:p>
          <a:p>
            <a:pPr algn="ctr"/>
            <a:r>
              <a:rPr lang="es-ES" sz="2400" b="1"/>
              <a:t>25 y 26 de julio </a:t>
            </a:r>
          </a:p>
          <a:p>
            <a:pPr algn="ctr"/>
            <a:endParaRPr lang="es-ES"/>
          </a:p>
        </p:txBody>
      </p:sp>
      <p:pic>
        <p:nvPicPr>
          <p:cNvPr id="26626" name="Picture 4" descr="version_completa_Log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2024062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34877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44675"/>
            <a:ext cx="34559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149725"/>
            <a:ext cx="39909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 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11413" y="2205038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DIFUSIÓN EVADES 2013</a:t>
            </a:r>
          </a:p>
        </p:txBody>
      </p:sp>
      <p:pic>
        <p:nvPicPr>
          <p:cNvPr id="27651" name="Picture 7" descr="W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068638"/>
            <a:ext cx="2341563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468313" y="285273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u="sng">
                <a:solidFill>
                  <a:srgbClr val="0099FF"/>
                </a:solidFill>
              </a:rPr>
              <a:t>PUBLICIDAD</a:t>
            </a: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5657850" y="2924175"/>
            <a:ext cx="348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u="sng">
                <a:solidFill>
                  <a:srgbClr val="0099FF"/>
                </a:solidFill>
              </a:rPr>
              <a:t>MARKETING DIRECTO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323850" y="3429000"/>
            <a:ext cx="259238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PRENSA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RADIO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PÓSTER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TRÍPTICOS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WEB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BOLETINES</a:t>
            </a: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5724525" y="3500438"/>
            <a:ext cx="32400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MAILING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REDES SOCIALES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INVITACIONES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EVENTOS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b="1"/>
              <a:t> ASOCIACIONES</a:t>
            </a:r>
          </a:p>
        </p:txBody>
      </p:sp>
      <p:pic>
        <p:nvPicPr>
          <p:cNvPr id="27656" name="Picture 10" descr="version_completa_Logo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60350"/>
            <a:ext cx="21351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 </a:t>
            </a:r>
          </a:p>
        </p:txBody>
      </p:sp>
      <p:sp>
        <p:nvSpPr>
          <p:cNvPr id="28674" name="Rectangle 25"/>
          <p:cNvSpPr>
            <a:spLocks noChangeArrowheads="1"/>
          </p:cNvSpPr>
          <p:nvPr/>
        </p:nvSpPr>
        <p:spPr bwMode="auto">
          <a:xfrm>
            <a:off x="0" y="2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8675" name="Rectangle 26"/>
          <p:cNvSpPr>
            <a:spLocks noChangeArrowheads="1"/>
          </p:cNvSpPr>
          <p:nvPr/>
        </p:nvSpPr>
        <p:spPr bwMode="auto">
          <a:xfrm>
            <a:off x="0" y="25400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cs typeface="Times New Roman" pitchFamily="18" charset="0"/>
              </a:rPr>
              <a:t>   </a:t>
            </a:r>
            <a:endParaRPr lang="es-ES"/>
          </a:p>
        </p:txBody>
      </p:sp>
      <p:sp>
        <p:nvSpPr>
          <p:cNvPr id="28676" name="Rectangle 27"/>
          <p:cNvSpPr>
            <a:spLocks noChangeArrowheads="1"/>
          </p:cNvSpPr>
          <p:nvPr/>
        </p:nvSpPr>
        <p:spPr bwMode="auto">
          <a:xfrm>
            <a:off x="0" y="900113"/>
            <a:ext cx="1598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cs typeface="Times New Roman" pitchFamily="18" charset="0"/>
              </a:rPr>
              <a:t>                                 </a:t>
            </a:r>
            <a:endParaRPr lang="es-ES"/>
          </a:p>
        </p:txBody>
      </p:sp>
      <p:sp>
        <p:nvSpPr>
          <p:cNvPr id="28677" name="Rectangle 28"/>
          <p:cNvSpPr>
            <a:spLocks noChangeArrowheads="1"/>
          </p:cNvSpPr>
          <p:nvPr/>
        </p:nvSpPr>
        <p:spPr bwMode="auto">
          <a:xfrm>
            <a:off x="0" y="1803400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cs typeface="Times New Roman" pitchFamily="18" charset="0"/>
              </a:rPr>
              <a:t>   </a:t>
            </a:r>
            <a:endParaRPr lang="es-ES"/>
          </a:p>
        </p:txBody>
      </p:sp>
      <p:sp>
        <p:nvSpPr>
          <p:cNvPr id="28678" name="Rectangle 32"/>
          <p:cNvSpPr>
            <a:spLocks noChangeArrowheads="1"/>
          </p:cNvSpPr>
          <p:nvPr/>
        </p:nvSpPr>
        <p:spPr bwMode="auto">
          <a:xfrm>
            <a:off x="0" y="504666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28679" name="Rectangle 33"/>
          <p:cNvSpPr>
            <a:spLocks noChangeArrowheads="1"/>
          </p:cNvSpPr>
          <p:nvPr/>
        </p:nvSpPr>
        <p:spPr bwMode="auto">
          <a:xfrm>
            <a:off x="0" y="578802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28680" name="Rectangle 34"/>
          <p:cNvSpPr>
            <a:spLocks noChangeArrowheads="1"/>
          </p:cNvSpPr>
          <p:nvPr/>
        </p:nvSpPr>
        <p:spPr bwMode="auto">
          <a:xfrm>
            <a:off x="0" y="6557963"/>
            <a:ext cx="2884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00338" algn="ctr"/>
                <a:tab pos="4638675" algn="l"/>
                <a:tab pos="5400675" algn="r"/>
              </a:tabLst>
            </a:pPr>
            <a:r>
              <a:rPr lang="es-ES" sz="1200">
                <a:cs typeface="Times New Roman" pitchFamily="18" charset="0"/>
              </a:rPr>
              <a:t> 	</a:t>
            </a:r>
            <a:endParaRPr lang="es-ES"/>
          </a:p>
        </p:txBody>
      </p:sp>
      <p:pic>
        <p:nvPicPr>
          <p:cNvPr id="28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0"/>
            <a:ext cx="466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" descr="\\FIDA01\Comun\CLASIFICACION LOGICA\06.-EVADES\6.1.-ESCUELA\2013\Publicidad\portada folleto evades 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3249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MP90043867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068638"/>
            <a:ext cx="6264275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5508625" y="4149725"/>
            <a:ext cx="1727200" cy="67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140700"/>
                </a:solidFill>
              </a:rPr>
              <a:t>  </a:t>
            </a:r>
            <a:r>
              <a:rPr lang="es-ES" sz="1400" b="1">
                <a:solidFill>
                  <a:srgbClr val="0099FF"/>
                </a:solidFill>
              </a:rPr>
              <a:t>GRACIAS</a:t>
            </a:r>
          </a:p>
          <a:p>
            <a:r>
              <a:rPr lang="es-ES_tradnl" sz="1400" b="1">
                <a:solidFill>
                  <a:srgbClr val="140700"/>
                </a:solidFill>
                <a:latin typeface="Tahoma" pitchFamily="34" charset="0"/>
              </a:rPr>
              <a:t>www.evades.org</a:t>
            </a:r>
            <a:endParaRPr lang="es-ES" sz="1400" b="1">
              <a:solidFill>
                <a:srgbClr val="140700"/>
              </a:solidFill>
              <a:latin typeface="Tahoma" pitchFamily="34" charset="0"/>
            </a:endParaRPr>
          </a:p>
        </p:txBody>
      </p:sp>
      <p:pic>
        <p:nvPicPr>
          <p:cNvPr id="29699" name="Picture 6" descr="version_completa_Logo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42875"/>
            <a:ext cx="209391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971550" y="1444625"/>
            <a:ext cx="70564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sz="2400" b="1"/>
              <a:t>SÍGUENOS EN: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sz="2400" b="1"/>
              <a:t>Facebook: EVADES ESCUELA DE VERANO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sz="2400" b="1"/>
              <a:t>Twitter: @EVADES1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version_completa_Log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634413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1500" y="285750"/>
            <a:ext cx="392906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XVI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ESCUELA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DE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VERANO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DE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SIERO</a:t>
            </a:r>
          </a:p>
        </p:txBody>
      </p:sp>
      <p:pic>
        <p:nvPicPr>
          <p:cNvPr id="15363" name="Picture 2" descr="\\FIDA01\Comun\CLASIFICACION LOGICA\06.-EVADES\6.1.-ESCUELA\2013\Publicidad\Folleto Tw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0"/>
            <a:ext cx="3249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286250" y="1071563"/>
            <a:ext cx="453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DESTINATARIOS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85750" y="2071688"/>
            <a:ext cx="86407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Estudiantes</a:t>
            </a: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y/o licenciados / diplomados que buscan complementar su formación con cursos prácticos de   especialización.</a:t>
            </a:r>
          </a:p>
          <a:p>
            <a:pPr>
              <a:defRPr/>
            </a:pPr>
            <a:endParaRPr lang="es-ES" sz="2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E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Trabajadores y empresarios</a:t>
            </a: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que quieren un reciclaje formativo intensivo y eficaz.</a:t>
            </a:r>
          </a:p>
          <a:p>
            <a:pPr>
              <a:defRPr/>
            </a:pPr>
            <a:endParaRPr lang="es-ES" sz="2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E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Vecinos</a:t>
            </a: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del Concejo de </a:t>
            </a:r>
            <a:r>
              <a:rPr lang="es-E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Siero</a:t>
            </a: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y la Comarca Central de Asturias con un interés cultural personal.</a:t>
            </a:r>
          </a:p>
        </p:txBody>
      </p:sp>
      <p:pic>
        <p:nvPicPr>
          <p:cNvPr id="16388" name="Picture 6" descr="version_completa_Log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2033588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929063" y="1071563"/>
            <a:ext cx="388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CONTENIDOS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42938" y="1928813"/>
            <a:ext cx="43576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Los contenidos de los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cursos intensivos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 EVADES se centran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en habilidades de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gestión empresarial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así como habilidades sociales necesarias en el desempeño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 cualquier puesto de trabajo y del día a día.</a:t>
            </a:r>
          </a:p>
        </p:txBody>
      </p:sp>
      <p:pic>
        <p:nvPicPr>
          <p:cNvPr id="17412" name="Picture 9" descr="desarro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521075"/>
            <a:ext cx="3708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version_completa_Logo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212883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s-ES" smtClean="0">
                <a:effectLst/>
              </a:rPr>
              <a:t>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356100" y="1916113"/>
            <a:ext cx="46101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6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DATOS 2013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87450" y="2565400"/>
            <a:ext cx="7273925" cy="3454400"/>
          </a:xfrm>
          <a:prstGeom prst="rect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CURSOS REALIZADOS:</a:t>
            </a: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		</a:t>
            </a: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       13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HORAS DE FORMACIÓN: 	                216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PARTICIPANTES: 				     350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CLAUSTRO DE PROFESORES:		      16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JORNADAS ABIERTAS:			        5</a:t>
            </a:r>
          </a:p>
          <a:p>
            <a:pPr>
              <a:buFont typeface="Wingdings" pitchFamily="2" charset="2"/>
              <a:buNone/>
              <a:defRPr/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PONENTES:				      12</a:t>
            </a:r>
          </a:p>
        </p:txBody>
      </p:sp>
      <p:pic>
        <p:nvPicPr>
          <p:cNvPr id="18436" name="Picture 6" descr="version_completa_Log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7129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571875" y="1357313"/>
            <a:ext cx="46101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EVOLUCIÓN HISTÓRICA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1550" y="2349500"/>
            <a:ext cx="7643813" cy="3454400"/>
          </a:xfrm>
          <a:prstGeom prst="rect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CURSOS REALIZADOS:</a:t>
            </a: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		</a:t>
            </a: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      228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HORAS DE FORMACIÓN: 	               4400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PARTICIPANTES: 			    5944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CLAUSTRO DE PROFESORES:		      282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JORNADAS ABIERTAS:			        68</a:t>
            </a:r>
          </a:p>
          <a:p>
            <a:pPr>
              <a:buFont typeface="Wingdings" pitchFamily="2" charset="2"/>
              <a:buNone/>
              <a:defRPr/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PONENTES:				      272</a:t>
            </a:r>
          </a:p>
        </p:txBody>
      </p:sp>
      <p:pic>
        <p:nvPicPr>
          <p:cNvPr id="19460" name="Picture 6" descr="version_completa_Log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7129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50825" y="1916113"/>
            <a:ext cx="88931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XVI EDICIÓN</a:t>
            </a:r>
          </a:p>
          <a:p>
            <a:pPr algn="ctr">
              <a:defRPr/>
            </a:pPr>
            <a:r>
              <a:rPr lang="es-ES" sz="4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16 años compartiendo conocimiento</a:t>
            </a:r>
          </a:p>
        </p:txBody>
      </p:sp>
      <p:pic>
        <p:nvPicPr>
          <p:cNvPr id="20483" name="Picture 9" descr="p2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365625"/>
            <a:ext cx="25923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version_completa_Logo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60350"/>
            <a:ext cx="22066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\\FIDA01\Comun\CLASIFICACION LOGICA\06.-EVADES\6.1.-ESCUELA\2013\Publicidad\cartel evades 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 </a:t>
            </a:r>
          </a:p>
        </p:txBody>
      </p:sp>
      <p:graphicFrame>
        <p:nvGraphicFramePr>
          <p:cNvPr id="22554" name="Group 26"/>
          <p:cNvGraphicFramePr>
            <a:graphicFrameLocks noGrp="1"/>
          </p:cNvGraphicFramePr>
          <p:nvPr/>
        </p:nvGraphicFramePr>
        <p:xfrm>
          <a:off x="1331913" y="1855788"/>
          <a:ext cx="6823075" cy="4741862"/>
        </p:xfrm>
        <a:graphic>
          <a:graphicData uri="http://schemas.openxmlformats.org/drawingml/2006/table">
            <a:tbl>
              <a:tblPr/>
              <a:tblGrid>
                <a:gridCol w="6823075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JORNADAS ABIERTAS</a:t>
                      </a:r>
                      <a:endParaRPr kumimoji="0" lang="es-E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835" marR="41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0" algn="l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Inauguración y Mesa redonda: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0" algn="l"/>
                        </a:tabLst>
                      </a:pPr>
                      <a:r>
                        <a:rPr kumimoji="0" lang="es-E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“Empleo en Siero”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1835" marR="41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FORO DE LOS RR.HH. DE LA ESPAÑA VERDE: </a:t>
                      </a: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“Changemakers: el cambio dentro”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Colaboración AEDIPE Galicia, Asturias, Cantabria y Euskadi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835" marR="41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Mesa redonda: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RE-emprender con éxito tras un fracaso”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Colaboración FADE, Asosc Asturias Emprenda, Ashoka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Acto institucional de clausura y entrega de diplomas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1835" marR="41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6" name="Picture 27" descr="version_completa_Log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7950"/>
            <a:ext cx="2286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s de cristal">
  <a:themeElements>
    <a:clrScheme name="Capas de cristal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952</TotalTime>
  <Words>236</Words>
  <Application>Microsoft Office PowerPoint</Application>
  <PresentationFormat>Presentación en pantalla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Wingdings</vt:lpstr>
      <vt:lpstr>Calibri</vt:lpstr>
      <vt:lpstr>Tahoma</vt:lpstr>
      <vt:lpstr>Verdana</vt:lpstr>
      <vt:lpstr>Times New Roman</vt:lpstr>
      <vt:lpstr>Capas de cristal</vt:lpstr>
      <vt:lpstr>Capas de cristal</vt:lpstr>
      <vt:lpstr>Diapositiva 1</vt:lpstr>
      <vt:lpstr> </vt:lpstr>
      <vt:lpstr> </vt:lpstr>
      <vt:lpstr> </vt:lpstr>
      <vt:lpstr> </vt:lpstr>
      <vt:lpstr> </vt:lpstr>
      <vt:lpstr> </vt:lpstr>
      <vt:lpstr>Diapositiva 8</vt:lpstr>
      <vt:lpstr> </vt:lpstr>
      <vt:lpstr>Diapositiva 10</vt:lpstr>
      <vt:lpstr>Diapositiva 11</vt:lpstr>
      <vt:lpstr>Diapositiva 12</vt:lpstr>
      <vt:lpstr> </vt:lpstr>
      <vt:lpstr> </vt:lpstr>
      <vt:lpstr>Diapositiva 15</vt:lpstr>
      <vt:lpstr>Diapositiva 16</vt:lpstr>
    </vt:vector>
  </TitlesOfParts>
  <Company>GRUPO FIDA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DOCUMENTACION</dc:creator>
  <cp:lastModifiedBy>GESTION</cp:lastModifiedBy>
  <cp:revision>62</cp:revision>
  <dcterms:created xsi:type="dcterms:W3CDTF">2006-12-30T12:53:38Z</dcterms:created>
  <dcterms:modified xsi:type="dcterms:W3CDTF">2013-08-08T12:03:10Z</dcterms:modified>
</cp:coreProperties>
</file>